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77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Noto Sans KR" panose="020B0200000000000000" pitchFamily="50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Poppins Medium Bold" panose="020B0600000101010101" charset="0"/>
      <p:regular r:id="rId44"/>
    </p:embeddedFont>
    <p:embeddedFont>
      <p:font typeface="Noto Sans KR SemiBold" panose="020B0200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F6F6F6"/>
    <a:srgbClr val="FDF3DA"/>
    <a:srgbClr val="A1A1A1"/>
    <a:srgbClr val="F3F3F3"/>
    <a:srgbClr val="EEEEEE"/>
    <a:srgbClr val="F9F9F9"/>
    <a:srgbClr val="E6E6E6"/>
    <a:srgbClr val="EAEAE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81" d="100"/>
          <a:sy n="81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0F38F-8A35-412D-B91E-F90F063E7868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62033-CAE0-4FF1-A0D2-F07438EF73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25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A62033-CAE0-4FF1-A0D2-F07438EF731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52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svg"/><Relationship Id="rId18" Type="http://schemas.openxmlformats.org/officeDocument/2006/relationships/image" Target="../media/image21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1.png"/><Relationship Id="rId19" Type="http://schemas.openxmlformats.org/officeDocument/2006/relationships/image" Target="../media/image16.jpeg"/><Relationship Id="rId4" Type="http://schemas.openxmlformats.org/officeDocument/2006/relationships/image" Target="../media/image8.png"/><Relationship Id="rId9" Type="http://schemas.openxmlformats.org/officeDocument/2006/relationships/image" Target="../media/image12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jpeg"/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12" Type="http://schemas.openxmlformats.org/officeDocument/2006/relationships/image" Target="../media/image21.svg"/><Relationship Id="rId17" Type="http://schemas.openxmlformats.org/officeDocument/2006/relationships/image" Target="../media/image12.sv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24.svg"/><Relationship Id="rId15" Type="http://schemas.openxmlformats.org/officeDocument/2006/relationships/image" Target="../media/image10.svg"/><Relationship Id="rId10" Type="http://schemas.openxmlformats.org/officeDocument/2006/relationships/image" Target="../media/image18.svg"/><Relationship Id="rId4" Type="http://schemas.openxmlformats.org/officeDocument/2006/relationships/image" Target="../media/image18.png"/><Relationship Id="rId9" Type="http://schemas.openxmlformats.org/officeDocument/2006/relationships/image" Target="../media/image13.png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352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4193" r="-75809" b="-3419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60521" y="7821125"/>
            <a:ext cx="2917549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 spc="135" dirty="0" err="1">
                <a:solidFill>
                  <a:srgbClr val="1C1C34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유정민</a:t>
            </a:r>
            <a:endParaRPr lang="en-US" sz="5000" spc="135" dirty="0">
              <a:solidFill>
                <a:srgbClr val="1C1C34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16182" y="0"/>
            <a:ext cx="16855636" cy="450526"/>
            <a:chOff x="0" y="0"/>
            <a:chExt cx="5701783" cy="152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16182" y="9836474"/>
            <a:ext cx="16855636" cy="450526"/>
            <a:chOff x="0" y="0"/>
            <a:chExt cx="5701783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01783" cy="152400"/>
            </a:xfrm>
            <a:custGeom>
              <a:avLst/>
              <a:gdLst/>
              <a:ahLst/>
              <a:cxnLst/>
              <a:rect l="l" t="t" r="r" b="b"/>
              <a:pathLst>
                <a:path w="5701783" h="152400">
                  <a:moveTo>
                    <a:pt x="0" y="0"/>
                  </a:moveTo>
                  <a:lnTo>
                    <a:pt x="5701783" y="0"/>
                  </a:lnTo>
                  <a:lnTo>
                    <a:pt x="570178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3065796"/>
            <a:ext cx="156591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248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Portfoilo</a:t>
            </a:r>
            <a:endParaRPr lang="en-US" sz="8000" spc="248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8700" y="4206897"/>
            <a:ext cx="11658600" cy="62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799"/>
              </a:lnSpc>
            </a:pP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생활</a:t>
            </a:r>
            <a:r>
              <a:rPr lang="en-US" altLang="ko-KR" sz="2300" spc="12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환경에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및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삶의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만족도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altLang="ko-KR" sz="2300" spc="12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300" spc="12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서비스</a:t>
            </a:r>
            <a:endParaRPr lang="en-US" altLang="ko-KR" sz="2300" spc="12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3847622" y="2774539"/>
            <a:ext cx="10592755" cy="6098198"/>
          </a:xfrm>
          <a:custGeom>
            <a:avLst/>
            <a:gdLst/>
            <a:ahLst/>
            <a:cxnLst/>
            <a:rect l="l" t="t" r="r" b="b"/>
            <a:pathLst>
              <a:path w="10592755" h="6098198">
                <a:moveTo>
                  <a:pt x="0" y="0"/>
                </a:moveTo>
                <a:lnTo>
                  <a:pt x="10592756" y="0"/>
                </a:lnTo>
                <a:lnTo>
                  <a:pt x="10592756" y="6098198"/>
                </a:lnTo>
                <a:lnTo>
                  <a:pt x="0" y="609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2차 프로젝트(Servlet &amp; JSP)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61765"/>
            <a:ext cx="9834486" cy="5623309"/>
          </a:xfrm>
          <a:custGeom>
            <a:avLst/>
            <a:gdLst/>
            <a:ahLst/>
            <a:cxnLst/>
            <a:rect l="l" t="t" r="r" b="b"/>
            <a:pathLst>
              <a:path w="9834486" h="5623309">
                <a:moveTo>
                  <a:pt x="0" y="0"/>
                </a:moveTo>
                <a:lnTo>
                  <a:pt x="9834486" y="0"/>
                </a:lnTo>
                <a:lnTo>
                  <a:pt x="9834486" y="5623309"/>
                </a:lnTo>
                <a:lnTo>
                  <a:pt x="0" y="5623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34346" y="2628989"/>
            <a:ext cx="5383801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3" lvl="1" indent="-204226">
              <a:lnSpc>
                <a:spcPts val="3026"/>
              </a:lnSpc>
              <a:buFont typeface="Arial"/>
              <a:buChar char="•"/>
            </a:pPr>
            <a:r>
              <a:rPr lang="en-US" sz="189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사용자의 정보를 입력받아, 기대 여명 정보 예측 후 정보 제공</a:t>
            </a:r>
          </a:p>
          <a:p>
            <a:pPr marL="408453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89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사용자의 기대 수명을 계산하여 현재 나이를 빼서 남은 기대 여명을 계산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 기대 여명 정보 제공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705189"/>
            <a:ext cx="9767195" cy="3501864"/>
          </a:xfrm>
          <a:custGeom>
            <a:avLst/>
            <a:gdLst/>
            <a:ahLst/>
            <a:cxnLst/>
            <a:rect l="l" t="t" r="r" b="b"/>
            <a:pathLst>
              <a:path w="9767195" h="3501864">
                <a:moveTo>
                  <a:pt x="0" y="0"/>
                </a:moveTo>
                <a:lnTo>
                  <a:pt x="9767195" y="0"/>
                </a:lnTo>
                <a:lnTo>
                  <a:pt x="9767195" y="3501864"/>
                </a:lnTo>
                <a:lnTo>
                  <a:pt x="0" y="3501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150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534346" y="2628989"/>
            <a:ext cx="5724954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452" lvl="1" indent="-204226">
              <a:lnSpc>
                <a:spcPts val="3026"/>
              </a:lnSpc>
              <a:spcBef>
                <a:spcPct val="0"/>
              </a:spcBef>
              <a:buFont typeface="Arial"/>
              <a:buChar char="•"/>
            </a:pPr>
            <a:r>
              <a:rPr lang="en-US" sz="189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앞서 나온 개인별 기대 수명을 게산하는 회귀식에 대한 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96840" y="2547490"/>
            <a:ext cx="9787256" cy="4974942"/>
          </a:xfrm>
          <a:custGeom>
            <a:avLst/>
            <a:gdLst/>
            <a:ahLst/>
            <a:cxnLst/>
            <a:rect l="l" t="t" r="r" b="b"/>
            <a:pathLst>
              <a:path w="9787256" h="4974942">
                <a:moveTo>
                  <a:pt x="0" y="0"/>
                </a:moveTo>
                <a:lnTo>
                  <a:pt x="9787256" y="0"/>
                </a:lnTo>
                <a:lnTo>
                  <a:pt x="9787256" y="4974942"/>
                </a:lnTo>
                <a:lnTo>
                  <a:pt x="0" y="4974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69346" y="2471290"/>
            <a:ext cx="701527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선택한 지역의 미래 예상치 기대 수명 정보를 확인 가능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해당 그래프의 기대 수명 정보는 다중 선형 회귀로 예측한 정보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서비스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627" y="2099815"/>
            <a:ext cx="3899079" cy="28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spc="55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정보 제공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42982" y="2286994"/>
            <a:ext cx="4519492" cy="5471712"/>
          </a:xfrm>
          <a:custGeom>
            <a:avLst/>
            <a:gdLst/>
            <a:ahLst/>
            <a:cxnLst/>
            <a:rect l="l" t="t" r="r" b="b"/>
            <a:pathLst>
              <a:path w="4519492" h="5471712">
                <a:moveTo>
                  <a:pt x="0" y="0"/>
                </a:moveTo>
                <a:lnTo>
                  <a:pt x="4519492" y="0"/>
                </a:lnTo>
                <a:lnTo>
                  <a:pt x="451949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24595" y="2286994"/>
            <a:ext cx="4694621" cy="5412270"/>
          </a:xfrm>
          <a:custGeom>
            <a:avLst/>
            <a:gdLst/>
            <a:ahLst/>
            <a:cxnLst/>
            <a:rect l="l" t="t" r="r" b="b"/>
            <a:pathLst>
              <a:path w="4694621" h="5412270">
                <a:moveTo>
                  <a:pt x="0" y="0"/>
                </a:moveTo>
                <a:lnTo>
                  <a:pt x="4694621" y="0"/>
                </a:lnTo>
                <a:lnTo>
                  <a:pt x="4694621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53540" y="2286994"/>
            <a:ext cx="5046914" cy="5126393"/>
          </a:xfrm>
          <a:custGeom>
            <a:avLst/>
            <a:gdLst/>
            <a:ahLst/>
            <a:cxnLst/>
            <a:rect l="l" t="t" r="r" b="b"/>
            <a:pathLst>
              <a:path w="5046914" h="5126393">
                <a:moveTo>
                  <a:pt x="0" y="0"/>
                </a:moveTo>
                <a:lnTo>
                  <a:pt x="5046913" y="0"/>
                </a:lnTo>
                <a:lnTo>
                  <a:pt x="5046913" y="5126393"/>
                </a:lnTo>
                <a:lnTo>
                  <a:pt x="0" y="512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2982" y="7987306"/>
            <a:ext cx="857319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각 기능별로 서로 다른 패키지로 구성</a:t>
            </a:r>
          </a:p>
          <a:p>
            <a:pPr>
              <a:lnSpc>
                <a:spcPts val="3200"/>
              </a:lnSpc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(board, disease, life, policy, survey, useMgmt)</a:t>
            </a:r>
          </a:p>
          <a:p>
            <a:pPr>
              <a:lnSpc>
                <a:spcPts val="3200"/>
              </a:lnSpc>
              <a:spcBef>
                <a:spcPct val="0"/>
              </a:spcBef>
            </a:pPr>
            <a:endParaRPr lang="en-US" sz="200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패키지 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47155"/>
            <a:ext cx="6615326" cy="4875675"/>
          </a:xfrm>
          <a:custGeom>
            <a:avLst/>
            <a:gdLst/>
            <a:ahLst/>
            <a:cxnLst/>
            <a:rect l="l" t="t" r="r" b="b"/>
            <a:pathLst>
              <a:path w="6615326" h="4875675">
                <a:moveTo>
                  <a:pt x="0" y="0"/>
                </a:moveTo>
                <a:lnTo>
                  <a:pt x="6615325" y="0"/>
                </a:lnTo>
                <a:lnTo>
                  <a:pt x="6615325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56255" y="2347155"/>
            <a:ext cx="5280958" cy="4875675"/>
          </a:xfrm>
          <a:custGeom>
            <a:avLst/>
            <a:gdLst/>
            <a:ahLst/>
            <a:cxnLst/>
            <a:rect l="l" t="t" r="r" b="b"/>
            <a:pathLst>
              <a:path w="5280958" h="4875675">
                <a:moveTo>
                  <a:pt x="0" y="0"/>
                </a:moveTo>
                <a:lnTo>
                  <a:pt x="5280958" y="0"/>
                </a:lnTo>
                <a:lnTo>
                  <a:pt x="5280958" y="4875675"/>
                </a:lnTo>
                <a:lnTo>
                  <a:pt x="0" y="4875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8580"/>
            <a:ext cx="641483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클라이언트의 요청을 받아 필요한 비즈니스 로직을 처리하고 뷰(View)로 전달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56255" y="7508580"/>
            <a:ext cx="5183588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JSON 데이터 형식을 사용하여 클라이언트에 데이터 전달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FrontController)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349259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46103" y="7505643"/>
            <a:ext cx="1069909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MVC 패턴을 사용하여 서비스 계층에서 비즈니스 로직 처리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값을 받아서 비즈니스 로직에서 기대 여명을 계산 후 기대 여명을 반환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968732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중요 코드 설명(Java, Service, 개인별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3312392"/>
            <a:ext cx="6029273" cy="1033303"/>
          </a:xfrm>
          <a:custGeom>
            <a:avLst/>
            <a:gdLst/>
            <a:ahLst/>
            <a:cxnLst/>
            <a:rect l="l" t="t" r="r" b="b"/>
            <a:pathLst>
              <a:path w="6029273" h="1033303">
                <a:moveTo>
                  <a:pt x="0" y="0"/>
                </a:moveTo>
                <a:lnTo>
                  <a:pt x="6029272" y="0"/>
                </a:lnTo>
                <a:lnTo>
                  <a:pt x="6029272" y="1033303"/>
                </a:lnTo>
                <a:lnTo>
                  <a:pt x="0" y="10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70193" y="1516752"/>
            <a:ext cx="5690242" cy="3626748"/>
          </a:xfrm>
          <a:custGeom>
            <a:avLst/>
            <a:gdLst/>
            <a:ahLst/>
            <a:cxnLst/>
            <a:rect l="l" t="t" r="r" b="b"/>
            <a:pathLst>
              <a:path w="5690242" h="3626748">
                <a:moveTo>
                  <a:pt x="0" y="0"/>
                </a:moveTo>
                <a:lnTo>
                  <a:pt x="5690242" y="0"/>
                </a:lnTo>
                <a:lnTo>
                  <a:pt x="5690242" y="3626748"/>
                </a:lnTo>
                <a:lnTo>
                  <a:pt x="0" y="3626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H="1">
            <a:off x="12986741" y="5390563"/>
            <a:ext cx="9525" cy="617641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0170193" y="6528576"/>
            <a:ext cx="5690242" cy="2818812"/>
          </a:xfrm>
          <a:custGeom>
            <a:avLst/>
            <a:gdLst/>
            <a:ahLst/>
            <a:cxnLst/>
            <a:rect l="l" t="t" r="r" b="b"/>
            <a:pathLst>
              <a:path w="5690242" h="2818812">
                <a:moveTo>
                  <a:pt x="0" y="0"/>
                </a:moveTo>
                <a:lnTo>
                  <a:pt x="5690242" y="0"/>
                </a:lnTo>
                <a:lnTo>
                  <a:pt x="5690242" y="2818812"/>
                </a:lnTo>
                <a:lnTo>
                  <a:pt x="0" y="281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46103" y="5166363"/>
            <a:ext cx="6029273" cy="1362213"/>
          </a:xfrm>
          <a:custGeom>
            <a:avLst/>
            <a:gdLst/>
            <a:ahLst/>
            <a:cxnLst/>
            <a:rect l="l" t="t" r="r" b="b"/>
            <a:pathLst>
              <a:path w="6029273" h="1362213">
                <a:moveTo>
                  <a:pt x="0" y="0"/>
                </a:moveTo>
                <a:lnTo>
                  <a:pt x="6029272" y="0"/>
                </a:lnTo>
                <a:lnTo>
                  <a:pt x="6029272" y="1362213"/>
                </a:lnTo>
                <a:lnTo>
                  <a:pt x="0" y="136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2853" y="7271526"/>
            <a:ext cx="6414833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연도, 지역별 기대 수명 데이터와 고혈압율, GRDP 등과 같은 데이터를 사용하여 회귀식을 도출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단계적 선택법을 사용하여 모델의 정확도 향상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219908" y="5510082"/>
            <a:ext cx="112147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2"/>
              </a:lnSpc>
              <a:spcBef>
                <a:spcPct val="0"/>
              </a:spcBef>
            </a:pPr>
            <a:r>
              <a:rPr lang="en-US" sz="1776">
                <a:solidFill>
                  <a:srgbClr val="FF3131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stepwise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323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설명(R, 개인별 기대 수명 회귀 모델)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331042"/>
            <a:ext cx="5809707" cy="4907901"/>
          </a:xfrm>
          <a:custGeom>
            <a:avLst/>
            <a:gdLst/>
            <a:ahLst/>
            <a:cxnLst/>
            <a:rect l="l" t="t" r="r" b="b"/>
            <a:pathLst>
              <a:path w="5809707" h="4907901">
                <a:moveTo>
                  <a:pt x="0" y="0"/>
                </a:moveTo>
                <a:lnTo>
                  <a:pt x="5809706" y="0"/>
                </a:lnTo>
                <a:lnTo>
                  <a:pt x="5809706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59336" y="2331042"/>
            <a:ext cx="6946156" cy="4907901"/>
          </a:xfrm>
          <a:custGeom>
            <a:avLst/>
            <a:gdLst/>
            <a:ahLst/>
            <a:cxnLst/>
            <a:rect l="l" t="t" r="r" b="b"/>
            <a:pathLst>
              <a:path w="6946156" h="4907901">
                <a:moveTo>
                  <a:pt x="0" y="0"/>
                </a:moveTo>
                <a:lnTo>
                  <a:pt x="6946155" y="0"/>
                </a:lnTo>
                <a:lnTo>
                  <a:pt x="6946155" y="4907901"/>
                </a:lnTo>
                <a:lnTo>
                  <a:pt x="0" y="4907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44503" y="7505643"/>
            <a:ext cx="57113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SPersonalLifeCommand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클라이언트의 요청 값을 받아서 비즈니스 로직에서 기대 여명을 계산 후 기대 여명을 반환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Service, 지역별 기대 여명 예측 로직)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364961" y="2185184"/>
            <a:ext cx="7428583" cy="4624699"/>
          </a:xfrm>
          <a:custGeom>
            <a:avLst/>
            <a:gdLst/>
            <a:ahLst/>
            <a:cxnLst/>
            <a:rect l="l" t="t" r="r" b="b"/>
            <a:pathLst>
              <a:path w="7428583" h="4624699">
                <a:moveTo>
                  <a:pt x="0" y="0"/>
                </a:moveTo>
                <a:lnTo>
                  <a:pt x="7428583" y="0"/>
                </a:lnTo>
                <a:lnTo>
                  <a:pt x="7428583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382174" y="2185184"/>
            <a:ext cx="8508348" cy="4624699"/>
          </a:xfrm>
          <a:custGeom>
            <a:avLst/>
            <a:gdLst/>
            <a:ahLst/>
            <a:cxnLst/>
            <a:rect l="l" t="t" r="r" b="b"/>
            <a:pathLst>
              <a:path w="8508348" h="4624699">
                <a:moveTo>
                  <a:pt x="0" y="0"/>
                </a:moveTo>
                <a:lnTo>
                  <a:pt x="8508348" y="0"/>
                </a:lnTo>
                <a:lnTo>
                  <a:pt x="8508348" y="4624699"/>
                </a:lnTo>
                <a:lnTo>
                  <a:pt x="0" y="46246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79112" y="7115281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소스 코드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 선형 회귀 분석을 사용하여 생성한 모델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연령대별, 성별 기대 여명 데이터와 연평균 흡연율, 음주율, 고혈압율, 당뇨율을 사용하여 회귀식 도출 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610509"/>
            <a:ext cx="6913894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설명(R, 지역별 기대 수명 회귀 모델)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222070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55416" y="35038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 목록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55416" y="4792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607832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7361450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정의서 &amp; 명세서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63063" y="2223449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35065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792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60769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7361450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950016" y="222467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950012" y="350382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950012" y="471838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047449" y="5995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7361450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1135719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46103" y="2978315"/>
            <a:ext cx="8594692" cy="5900519"/>
          </a:xfrm>
          <a:custGeom>
            <a:avLst/>
            <a:gdLst/>
            <a:ahLst/>
            <a:cxnLst/>
            <a:rect l="l" t="t" r="r" b="b"/>
            <a:pathLst>
              <a:path w="8594692" h="5900519">
                <a:moveTo>
                  <a:pt x="0" y="0"/>
                </a:moveTo>
                <a:lnTo>
                  <a:pt x="8594691" y="0"/>
                </a:lnTo>
                <a:lnTo>
                  <a:pt x="8594691" y="5900519"/>
                </a:lnTo>
                <a:lnTo>
                  <a:pt x="0" y="59005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03314" y="2902115"/>
            <a:ext cx="6414833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lifeServiceDAO</a:t>
            </a:r>
          </a:p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기대 여명 데이터를 가져오는 코드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PrepareStatement를 사용하여 보안 위협인 SQL Injection 방지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설명(Java, DAO, 지역별 기대 수명 데이터 조회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566184"/>
            <a:ext cx="8162191" cy="6284970"/>
          </a:xfrm>
          <a:custGeom>
            <a:avLst/>
            <a:gdLst/>
            <a:ahLst/>
            <a:cxnLst/>
            <a:rect l="l" t="t" r="r" b="b"/>
            <a:pathLst>
              <a:path w="8162191" h="6284970">
                <a:moveTo>
                  <a:pt x="0" y="0"/>
                </a:moveTo>
                <a:lnTo>
                  <a:pt x="8162191" y="0"/>
                </a:lnTo>
                <a:lnTo>
                  <a:pt x="8162191" y="6284969"/>
                </a:lnTo>
                <a:lnTo>
                  <a:pt x="0" y="6284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503314" y="2902115"/>
            <a:ext cx="641483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>
              <a:lnSpc>
                <a:spcPts val="3200"/>
              </a:lnSpc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API를 사용해서 서버에 실시간으로 데이터를 요청</a:t>
            </a:r>
          </a:p>
          <a:p>
            <a:pPr marL="431801" lvl="1" indent="-215900">
              <a:lnSpc>
                <a:spcPts val="32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비동기적으로 데이터를 가져와서 Chart.js를 통해 시각화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주요 기능 설명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주요 코드 설명(JavaScript, Fetch API  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34371" y="2110415"/>
            <a:ext cx="13019258" cy="6066171"/>
          </a:xfrm>
          <a:custGeom>
            <a:avLst/>
            <a:gdLst/>
            <a:ahLst/>
            <a:cxnLst/>
            <a:rect l="l" t="t" r="r" b="b"/>
            <a:pathLst>
              <a:path w="13019258" h="6066171">
                <a:moveTo>
                  <a:pt x="0" y="0"/>
                </a:moveTo>
                <a:lnTo>
                  <a:pt x="13019258" y="0"/>
                </a:lnTo>
                <a:lnTo>
                  <a:pt x="13019258" y="6066170"/>
                </a:lnTo>
                <a:lnTo>
                  <a:pt x="0" y="6066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33614" y="2086922"/>
            <a:ext cx="13020773" cy="6113157"/>
          </a:xfrm>
          <a:custGeom>
            <a:avLst/>
            <a:gdLst/>
            <a:ahLst/>
            <a:cxnLst/>
            <a:rect l="l" t="t" r="r" b="b"/>
            <a:pathLst>
              <a:path w="13020773" h="6113157">
                <a:moveTo>
                  <a:pt x="0" y="0"/>
                </a:moveTo>
                <a:lnTo>
                  <a:pt x="13020772" y="0"/>
                </a:lnTo>
                <a:lnTo>
                  <a:pt x="13020772" y="6113156"/>
                </a:lnTo>
                <a:lnTo>
                  <a:pt x="0" y="6113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명세서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148731"/>
            <a:ext cx="7130403" cy="5989538"/>
          </a:xfrm>
          <a:custGeom>
            <a:avLst/>
            <a:gdLst/>
            <a:ahLst/>
            <a:cxnLst/>
            <a:rect l="l" t="t" r="r" b="b"/>
            <a:pathLst>
              <a:path w="7130403" h="5989538">
                <a:moveTo>
                  <a:pt x="0" y="0"/>
                </a:moveTo>
                <a:lnTo>
                  <a:pt x="7130403" y="0"/>
                </a:lnTo>
                <a:lnTo>
                  <a:pt x="7130403" y="5989538"/>
                </a:lnTo>
                <a:lnTo>
                  <a:pt x="0" y="598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48634" y="2235273"/>
            <a:ext cx="7498718" cy="5816454"/>
          </a:xfrm>
          <a:custGeom>
            <a:avLst/>
            <a:gdLst/>
            <a:ahLst/>
            <a:cxnLst/>
            <a:rect l="l" t="t" r="r" b="b"/>
            <a:pathLst>
              <a:path w="7498718" h="5816454">
                <a:moveTo>
                  <a:pt x="0" y="0"/>
                </a:moveTo>
                <a:lnTo>
                  <a:pt x="7498718" y="0"/>
                </a:lnTo>
                <a:lnTo>
                  <a:pt x="7498718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요구사항 분석서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3513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예측 화면(개인)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 화면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8" name="Freeform 8"/>
          <p:cNvSpPr/>
          <p:nvPr/>
        </p:nvSpPr>
        <p:spPr>
          <a:xfrm>
            <a:off x="453988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6339" y="2185184"/>
            <a:ext cx="8463966" cy="4760981"/>
          </a:xfrm>
          <a:custGeom>
            <a:avLst/>
            <a:gdLst/>
            <a:ahLst/>
            <a:cxnLst/>
            <a:rect l="l" t="t" r="r" b="b"/>
            <a:pathLst>
              <a:path w="8463966" h="4760981">
                <a:moveTo>
                  <a:pt x="0" y="0"/>
                </a:moveTo>
                <a:lnTo>
                  <a:pt x="8463966" y="0"/>
                </a:lnTo>
                <a:lnTo>
                  <a:pt x="8463966" y="4760980"/>
                </a:lnTo>
                <a:lnTo>
                  <a:pt x="0" y="4760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Diagram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24100"/>
            <a:ext cx="13849350" cy="659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767144" y="2400876"/>
            <a:ext cx="10753711" cy="6355189"/>
          </a:xfrm>
          <a:custGeom>
            <a:avLst/>
            <a:gdLst/>
            <a:ahLst/>
            <a:cxnLst/>
            <a:rect l="l" t="t" r="r" b="b"/>
            <a:pathLst>
              <a:path w="10753711" h="6355189">
                <a:moveTo>
                  <a:pt x="0" y="0"/>
                </a:moveTo>
                <a:lnTo>
                  <a:pt x="10753712" y="0"/>
                </a:lnTo>
                <a:lnTo>
                  <a:pt x="10753712" y="6355188"/>
                </a:lnTo>
                <a:lnTo>
                  <a:pt x="0" y="635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Diagram(기대 수명 서비스)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37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Diagram(게시판)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995" y="2532486"/>
            <a:ext cx="14933297" cy="6223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5416" y="1579137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화면 설계서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055416" y="2859383"/>
            <a:ext cx="8481782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UML(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Usecase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Class, Sequence)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55416" y="4148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55416" y="5435545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Software Architecture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55416" y="6717138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계획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3063" y="15791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3063" y="2863637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3063" y="4148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3063" y="54326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3063" y="6717138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47449" y="15791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047449" y="2863637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047449" y="4148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047449" y="54326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6047449" y="6717138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636810" y="447675"/>
            <a:ext cx="150358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Page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63063" y="8003013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55416" y="8007671"/>
            <a:ext cx="848178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6047449" y="8003013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0" y="0"/>
            <a:ext cx="3580965" cy="10287000"/>
            <a:chOff x="0" y="0"/>
            <a:chExt cx="1370105" cy="39358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0105" cy="3935885"/>
            </a:xfrm>
            <a:custGeom>
              <a:avLst/>
              <a:gdLst/>
              <a:ahLst/>
              <a:cxnLst/>
              <a:rect l="l" t="t" r="r" b="b"/>
              <a:pathLst>
                <a:path w="1370105" h="3935885">
                  <a:moveTo>
                    <a:pt x="0" y="0"/>
                  </a:moveTo>
                  <a:lnTo>
                    <a:pt x="1370105" y="0"/>
                  </a:lnTo>
                  <a:lnTo>
                    <a:pt x="1370105" y="3935885"/>
                  </a:lnTo>
                  <a:lnTo>
                    <a:pt x="0" y="3935885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318913" y="792819"/>
            <a:ext cx="2872264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F8F8F8"/>
                </a:solidFill>
                <a:latin typeface="Poppins Medium Bold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84881" y="2185184"/>
            <a:ext cx="9885195" cy="7821781"/>
          </a:xfrm>
          <a:custGeom>
            <a:avLst/>
            <a:gdLst/>
            <a:ahLst/>
            <a:cxnLst/>
            <a:rect l="l" t="t" r="r" b="b"/>
            <a:pathLst>
              <a:path w="9885195" h="7821781">
                <a:moveTo>
                  <a:pt x="0" y="0"/>
                </a:moveTo>
                <a:lnTo>
                  <a:pt x="9885195" y="0"/>
                </a:lnTo>
                <a:lnTo>
                  <a:pt x="9885195" y="7821780"/>
                </a:lnTo>
                <a:lnTo>
                  <a:pt x="0" y="782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30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Class Diagram(유저관리)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31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29581" y="1610509"/>
            <a:ext cx="7697897" cy="369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Sequence </a:t>
            </a:r>
            <a:r>
              <a:rPr 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Diagram(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서비스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2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UML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69" y="2247900"/>
            <a:ext cx="8196262" cy="64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338478" y="2066925"/>
            <a:ext cx="13000942" cy="7249877"/>
          </a:xfrm>
          <a:custGeom>
            <a:avLst/>
            <a:gdLst/>
            <a:ahLst/>
            <a:cxnLst/>
            <a:rect l="l" t="t" r="r" b="b"/>
            <a:pathLst>
              <a:path w="13000942" h="7249877">
                <a:moveTo>
                  <a:pt x="0" y="0"/>
                </a:moveTo>
                <a:lnTo>
                  <a:pt x="13000941" y="0"/>
                </a:lnTo>
                <a:lnTo>
                  <a:pt x="13000941" y="7249877"/>
                </a:lnTo>
                <a:lnTo>
                  <a:pt x="0" y="7249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32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ERD(Entity Relationship Diagram)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10509"/>
            <a:ext cx="7697897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  <a:spcBef>
                <a:spcPct val="0"/>
              </a:spcBef>
            </a:pPr>
            <a:r>
              <a:rPr lang="en-US" sz="2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 기대 수명, 지역 기대 수명, 게시판 관련 데이터 테이블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522528" y="1485900"/>
            <a:ext cx="11125493" cy="8801100"/>
          </a:xfrm>
          <a:custGeom>
            <a:avLst/>
            <a:gdLst/>
            <a:ahLst/>
            <a:cxnLst/>
            <a:rect l="l" t="t" r="r" b="b"/>
            <a:pathLst>
              <a:path w="11125493" h="8801100">
                <a:moveTo>
                  <a:pt x="0" y="0"/>
                </a:moveTo>
                <a:lnTo>
                  <a:pt x="11125493" y="0"/>
                </a:lnTo>
                <a:lnTo>
                  <a:pt x="11125493" y="8801100"/>
                </a:lnTo>
                <a:lnTo>
                  <a:pt x="0" y="8801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33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소프트웨어 아키텍처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087425" y="6736393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530181" y="3423981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87582" y="3423981"/>
            <a:ext cx="8077200" cy="2941176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2"/>
          <p:cNvSpPr txBox="1"/>
          <p:nvPr/>
        </p:nvSpPr>
        <p:spPr>
          <a:xfrm>
            <a:off x="9793397" y="3605087"/>
            <a:ext cx="7230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모델에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기법을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675921" y="4343136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하강법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특성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공학과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같은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다양한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기법을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적용하여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서비스에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사용되는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모델의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정확도를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34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393076" y="360508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JDBC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MyBatis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전환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93076" y="4343136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JDBC의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복잡성을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줄이고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DAO에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삽입되어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있는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SQL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쿼리를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제거함으로써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생산성을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93075" y="6931481"/>
            <a:ext cx="746590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React를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클라이언트</a:t>
            </a: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신화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93074" y="7724791"/>
            <a:ext cx="7465903" cy="10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자바스크립트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코드를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React로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변환하여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애플리케이션의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재사용성과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가독성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성능을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sz="2400" dirty="0" err="1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향상</a:t>
            </a:r>
            <a:r>
              <a:rPr 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향후 개발 계획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1028700" y="5480465"/>
            <a:ext cx="16421100" cy="3473035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28700" y="1950717"/>
            <a:ext cx="16421100" cy="3345183"/>
          </a:xfrm>
          <a:prstGeom prst="roundRect">
            <a:avLst/>
          </a:prstGeom>
          <a:solidFill>
            <a:srgbClr val="FDEAD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35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spc="93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</a:t>
            </a:r>
            <a:r>
              <a:rPr lang="en-US" sz="3000" spc="93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소감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29581" y="207186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 회귀 모델 개발 경험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29581" y="280991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현재 구성되어 있는 서비스를 개발하기까지</a:t>
            </a:r>
            <a:r>
              <a:rPr lang="en-US" altLang="ko-KR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많은 고민을 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다중 선형 회귀를 통한 예측을 처음 진행하는 만큼 모델의 정확도도 떨어지고 변수들간의 상관관계가 제가 생각했던 것처럼 안 나오는 경우도 빈번히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하지만 계속 공부를 진행하며 모델의 변수를 추가해보고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변수간의 스케일을 조정해보는 등의 방법을 사용하여 원하는 값에 가까운 수치를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통해 어떤 문제가 있을 때에는 단순히 문제만을 붙잡고 있는 것보다는 보다 정확한 개념에 대한 공부를 진행하고 다양한 시각에서 문제를 바라보는 것에 대한 중요성을 깨달았습니다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7"/>
          <p:cNvSpPr txBox="1"/>
          <p:nvPr/>
        </p:nvSpPr>
        <p:spPr>
          <a:xfrm>
            <a:off x="1229581" y="5615687"/>
            <a:ext cx="536674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“</a:t>
            </a: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팀장이라는 역할에 대한 고민</a:t>
            </a:r>
            <a:r>
              <a:rPr lang="en-US" altLang="ko-KR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”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229581" y="6353736"/>
            <a:ext cx="15991619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60" lvl="1" indent="-259080">
              <a:lnSpc>
                <a:spcPts val="4320"/>
              </a:lnSpc>
              <a:buFont typeface="Arial"/>
              <a:buChar char="•"/>
            </a:pP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프로젝트에서 팀장을 처음 맡게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진행하는 웹 프로젝트에 팀장을 맡으며 여러가지 걱정이 되었습니다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프로젝트 진행 도중에도 제 서비스도 구현하고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팀원들의 일정도 조율하는 과정과 팀원들의 서비스 간 충돌도 발생하는 문제도 발생하는 등 예상치 못한 상황이 많이 발생했습니다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상황들을 하나씩 해결하고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처음 맡은 팀장 자리에서 많은 어려움이 있었지만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예상치 못한 상황에 대한 대처 능력과 팀장으로서 성공한 경험을 통해 넓은 시선으로 바라볼 수 있는 안목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자신감을 얻을 수 있었습니다</a:t>
            </a:r>
            <a:r>
              <a:rPr lang="en-US" altLang="ko-KR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r>
              <a:rPr lang="ko-KR" altLang="en-US" sz="20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0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46620" y="5524500"/>
            <a:ext cx="8693618" cy="4517927"/>
          </a:xfrm>
          <a:custGeom>
            <a:avLst/>
            <a:gdLst/>
            <a:ahLst/>
            <a:cxnLst/>
            <a:rect l="l" t="t" r="r" b="b"/>
            <a:pathLst>
              <a:path w="11680010" h="6775880">
                <a:moveTo>
                  <a:pt x="0" y="0"/>
                </a:moveTo>
                <a:lnTo>
                  <a:pt x="11680011" y="0"/>
                </a:lnTo>
                <a:lnTo>
                  <a:pt x="11680011" y="6775880"/>
                </a:lnTo>
                <a:lnTo>
                  <a:pt x="0" y="67758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40" r="-844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28800" y="5398494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계속되는 고령화 문제로 인한 노년부양비가 계속해서 증가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4097" y="4594974"/>
            <a:ext cx="6974050" cy="461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사회적 이슈로 계속해서 나타나는 </a:t>
            </a:r>
            <a:r>
              <a:rPr lang="ko-KR" altLang="en-US" sz="2499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고령화 문제</a:t>
            </a:r>
            <a:endParaRPr lang="en-US" sz="2499" dirty="0">
              <a:solidFill>
                <a:srgbClr val="FF0000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5" name="TextBox 9"/>
          <p:cNvSpPr txBox="1"/>
          <p:nvPr/>
        </p:nvSpPr>
        <p:spPr>
          <a:xfrm>
            <a:off x="9540238" y="6304700"/>
            <a:ext cx="77817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실제로 노년 부양비 중 진료비는 상당한 비중을 차지</a:t>
            </a: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6089876"/>
            <a:ext cx="27432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051276"/>
            <a:ext cx="8511538" cy="309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41968" y="4879288"/>
            <a:ext cx="160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>
                <a:solidFill>
                  <a:schemeClr val="bg1">
                    <a:lumMod val="75000"/>
                  </a:schemeClr>
                </a:solidFill>
              </a:rPr>
              <a:t>출처 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:</a:t>
            </a:r>
            <a:r>
              <a:rPr lang="ko-KR" altLang="en-US" sz="1000" dirty="0" err="1" smtClean="0">
                <a:solidFill>
                  <a:schemeClr val="bg1">
                    <a:lumMod val="75000"/>
                  </a:schemeClr>
                </a:solidFill>
              </a:rPr>
              <a:t>지표누리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ko-KR" altLang="en-US" sz="1000" dirty="0" smtClean="0">
                <a:solidFill>
                  <a:schemeClr val="bg1">
                    <a:lumMod val="75000"/>
                  </a:schemeClr>
                </a:solidFill>
              </a:rPr>
              <a:t>통계청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229581" y="2179618"/>
            <a:ext cx="8013600" cy="342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2" r="-18" b="-12926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16912" y="2667118"/>
            <a:ext cx="8113888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설문에서도 노후 걱정 중 건강</a:t>
            </a:r>
            <a:r>
              <a:rPr lang="en-US" altLang="ko-KR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99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경제적 문제를 가장 높게 인식</a:t>
            </a:r>
            <a:endParaRPr lang="en-US" altLang="ko-KR" sz="2499" dirty="0" smtClean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endParaRPr lang="en-US" sz="2499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3999"/>
              </a:lnSpc>
            </a:pPr>
            <a:r>
              <a:rPr lang="ko-KR" altLang="en-US" sz="25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하지만 해당 정보의 </a:t>
            </a:r>
            <a:r>
              <a:rPr lang="ko-KR" altLang="en-US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접근성이 떨어진다</a:t>
            </a:r>
            <a:r>
              <a:rPr lang="en-US" altLang="ko-KR" sz="25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  <a:endParaRPr lang="ko-KR" altLang="en-US" sz="25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 의도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3000" spc="93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3000" spc="93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기획서</a:t>
            </a:r>
            <a:endParaRPr lang="en-US" sz="3000" spc="93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Freeform 4"/>
          <p:cNvSpPr/>
          <p:nvPr/>
        </p:nvSpPr>
        <p:spPr>
          <a:xfrm>
            <a:off x="5989326" y="5198641"/>
            <a:ext cx="3240000" cy="360000"/>
          </a:xfrm>
          <a:custGeom>
            <a:avLst/>
            <a:gdLst/>
            <a:ahLst/>
            <a:cxnLst/>
            <a:rect l="l" t="t" r="r" b="b"/>
            <a:pathLst>
              <a:path w="8014960" h="7840722">
                <a:moveTo>
                  <a:pt x="0" y="0"/>
                </a:moveTo>
                <a:lnTo>
                  <a:pt x="8014960" y="0"/>
                </a:lnTo>
                <a:lnTo>
                  <a:pt x="8014960" y="7840722"/>
                </a:lnTo>
                <a:lnTo>
                  <a:pt x="0" y="784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18236" t="-1995259" r="-165620" b="-82719"/>
            </a:stretch>
          </a:blipFill>
        </p:spPr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81" y="6057900"/>
            <a:ext cx="8034382" cy="2462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716912" y="5756659"/>
            <a:ext cx="84582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이번 프로젝트를 통해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지역별로 노인층의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질병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정책 정보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제공하고</a:t>
            </a:r>
            <a:r>
              <a:rPr lang="en-US" altLang="ko-KR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endParaRPr lang="en-US" altLang="ko-KR" sz="3000" dirty="0" smtClean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건강과 직결되는 </a:t>
            </a:r>
            <a:r>
              <a:rPr lang="ko-KR" altLang="en-US" sz="3000" dirty="0" smtClean="0">
                <a:solidFill>
                  <a:srgbClr val="FF000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</a:t>
            </a:r>
            <a:r>
              <a:rPr lang="ko-KR" altLang="en-US" sz="3000" dirty="0" smtClean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정보를 제공 </a:t>
            </a:r>
            <a:endParaRPr lang="ko-KR" altLang="en-US" sz="3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grpSp>
        <p:nvGrpSpPr>
          <p:cNvPr id="39" name="그룹 1002"/>
          <p:cNvGrpSpPr/>
          <p:nvPr/>
        </p:nvGrpSpPr>
        <p:grpSpPr>
          <a:xfrm>
            <a:off x="4191001" y="3035988"/>
            <a:ext cx="937660" cy="659712"/>
            <a:chOff x="6057143" y="2578788"/>
            <a:chExt cx="6171429" cy="3534264"/>
          </a:xfrm>
        </p:grpSpPr>
        <p:pic>
          <p:nvPicPr>
            <p:cNvPr id="4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  <p:grpSp>
        <p:nvGrpSpPr>
          <p:cNvPr id="41" name="그룹 1002"/>
          <p:cNvGrpSpPr/>
          <p:nvPr/>
        </p:nvGrpSpPr>
        <p:grpSpPr>
          <a:xfrm>
            <a:off x="4191000" y="3638796"/>
            <a:ext cx="937660" cy="572091"/>
            <a:chOff x="6057143" y="2578788"/>
            <a:chExt cx="6171429" cy="3534264"/>
          </a:xfrm>
        </p:grpSpPr>
        <p:pic>
          <p:nvPicPr>
            <p:cNvPr id="42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578788"/>
              <a:ext cx="6171429" cy="35342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모서리가 둥근 직사각형 67"/>
          <p:cNvSpPr/>
          <p:nvPr/>
        </p:nvSpPr>
        <p:spPr>
          <a:xfrm>
            <a:off x="1061456" y="6193299"/>
            <a:ext cx="8006344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60989" y="2577765"/>
            <a:ext cx="8006811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9677917" y="2583324"/>
            <a:ext cx="8077200" cy="2941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6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기획서</a:t>
            </a:r>
          </a:p>
        </p:txBody>
      </p:sp>
      <p:sp>
        <p:nvSpPr>
          <p:cNvPr id="13" name="TextBox 6"/>
          <p:cNvSpPr txBox="1"/>
          <p:nvPr/>
        </p:nvSpPr>
        <p:spPr>
          <a:xfrm>
            <a:off x="1676400" y="3570235"/>
            <a:ext cx="64008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en-US" altLang="ko-KR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 질병에 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대한 정보 제공 </a:t>
            </a:r>
            <a:endParaRPr lang="en-US" sz="24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1641764" y="2815470"/>
            <a:ext cx="3818561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2" name="TextBox 7"/>
          <p:cNvSpPr txBox="1"/>
          <p:nvPr/>
        </p:nvSpPr>
        <p:spPr>
          <a:xfrm>
            <a:off x="10134600" y="2815470"/>
            <a:ext cx="3818561" cy="55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 수명 정보 제공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527464" y="6524459"/>
            <a:ext cx="700693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노인 복지 정책 정보 제공 및 커뮤니티 기능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2" name="TextBox 6"/>
          <p:cNvSpPr txBox="1"/>
          <p:nvPr/>
        </p:nvSpPr>
        <p:spPr>
          <a:xfrm>
            <a:off x="1676400" y="7366727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노인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복지</a:t>
            </a:r>
            <a:r>
              <a:rPr lang="en-US" altLang="ko-KR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정보 제공</a:t>
            </a: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정책이나 지역 간 장점을 공유할 수  있는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커뮤니티 기능</a:t>
            </a:r>
            <a:endParaRPr lang="en-US" sz="2400" dirty="0">
              <a:solidFill>
                <a:srgbClr val="FF0000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"/>
          <p:cNvSpPr txBox="1"/>
          <p:nvPr/>
        </p:nvSpPr>
        <p:spPr>
          <a:xfrm>
            <a:off x="10134600" y="3601101"/>
            <a:ext cx="70104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개인별 기대 수명</a:t>
            </a:r>
            <a:r>
              <a:rPr lang="ko-KR" altLang="en-US" sz="2400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과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기대 여명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정보를 제공</a:t>
            </a:r>
            <a:r>
              <a:rPr 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>
              <a:lnSpc>
                <a:spcPts val="4320"/>
              </a:lnSpc>
            </a:pPr>
            <a:r>
              <a:rPr lang="en-US" altLang="ko-KR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</a:t>
            </a:r>
            <a:r>
              <a:rPr lang="ko-KR" altLang="en-US" sz="2400" dirty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2400" dirty="0" smtClean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지역별로 기대 수명</a:t>
            </a:r>
            <a:r>
              <a:rPr lang="ko-KR" altLang="en-US" sz="2400" dirty="0" smtClean="0">
                <a:solidFill>
                  <a:srgbClr val="333333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예측하여 차이를 비교 가능</a:t>
            </a:r>
            <a:endParaRPr lang="en-US" sz="2400" dirty="0">
              <a:solidFill>
                <a:srgbClr val="333333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307312" y="7841153"/>
            <a:ext cx="11836961" cy="1992135"/>
            <a:chOff x="0" y="0"/>
            <a:chExt cx="3117553" cy="5246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17554" cy="524678"/>
            </a:xfrm>
            <a:custGeom>
              <a:avLst/>
              <a:gdLst/>
              <a:ahLst/>
              <a:cxnLst/>
              <a:rect l="l" t="t" r="r" b="b"/>
              <a:pathLst>
                <a:path w="3117554" h="524678">
                  <a:moveTo>
                    <a:pt x="33356" y="0"/>
                  </a:moveTo>
                  <a:lnTo>
                    <a:pt x="3084197" y="0"/>
                  </a:lnTo>
                  <a:cubicBezTo>
                    <a:pt x="3102619" y="0"/>
                    <a:pt x="3117554" y="14934"/>
                    <a:pt x="3117554" y="33356"/>
                  </a:cubicBezTo>
                  <a:lnTo>
                    <a:pt x="3117554" y="491321"/>
                  </a:lnTo>
                  <a:cubicBezTo>
                    <a:pt x="3117554" y="509743"/>
                    <a:pt x="3102619" y="524678"/>
                    <a:pt x="3084197" y="524678"/>
                  </a:cubicBezTo>
                  <a:lnTo>
                    <a:pt x="33356" y="524678"/>
                  </a:lnTo>
                  <a:cubicBezTo>
                    <a:pt x="14934" y="524678"/>
                    <a:pt x="0" y="509743"/>
                    <a:pt x="0" y="491321"/>
                  </a:cubicBezTo>
                  <a:lnTo>
                    <a:pt x="0" y="33356"/>
                  </a:lnTo>
                  <a:cubicBezTo>
                    <a:pt x="0" y="14934"/>
                    <a:pt x="14934" y="0"/>
                    <a:pt x="33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117553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411389" y="8095124"/>
            <a:ext cx="922582" cy="922582"/>
          </a:xfrm>
          <a:custGeom>
            <a:avLst/>
            <a:gdLst/>
            <a:ahLst/>
            <a:cxnLst/>
            <a:rect l="l" t="t" r="r" b="b"/>
            <a:pathLst>
              <a:path w="922582" h="922582">
                <a:moveTo>
                  <a:pt x="0" y="0"/>
                </a:moveTo>
                <a:lnTo>
                  <a:pt x="922582" y="0"/>
                </a:lnTo>
                <a:lnTo>
                  <a:pt x="922582" y="922582"/>
                </a:lnTo>
                <a:lnTo>
                  <a:pt x="0" y="92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014506" y="807127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53416" y="2286395"/>
            <a:ext cx="11890857" cy="1992135"/>
            <a:chOff x="0" y="0"/>
            <a:chExt cx="3131748" cy="5246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5075954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21172" y="2536658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366390" y="253373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4253416" y="5116731"/>
            <a:ext cx="11890857" cy="1992135"/>
            <a:chOff x="0" y="0"/>
            <a:chExt cx="3131748" cy="5246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131748" cy="524678"/>
            </a:xfrm>
            <a:custGeom>
              <a:avLst/>
              <a:gdLst/>
              <a:ahLst/>
              <a:cxnLst/>
              <a:rect l="l" t="t" r="r" b="b"/>
              <a:pathLst>
                <a:path w="3131748" h="524678">
                  <a:moveTo>
                    <a:pt x="33205" y="0"/>
                  </a:moveTo>
                  <a:lnTo>
                    <a:pt x="3098543" y="0"/>
                  </a:lnTo>
                  <a:cubicBezTo>
                    <a:pt x="3107350" y="0"/>
                    <a:pt x="3115795" y="3498"/>
                    <a:pt x="3122023" y="9726"/>
                  </a:cubicBezTo>
                  <a:cubicBezTo>
                    <a:pt x="3128250" y="15953"/>
                    <a:pt x="3131748" y="24399"/>
                    <a:pt x="3131748" y="33205"/>
                  </a:cubicBezTo>
                  <a:lnTo>
                    <a:pt x="3131748" y="491472"/>
                  </a:lnTo>
                  <a:cubicBezTo>
                    <a:pt x="3131748" y="500279"/>
                    <a:pt x="3128250" y="508725"/>
                    <a:pt x="3122023" y="514952"/>
                  </a:cubicBezTo>
                  <a:cubicBezTo>
                    <a:pt x="3115795" y="521179"/>
                    <a:pt x="3107350" y="524678"/>
                    <a:pt x="3098543" y="524678"/>
                  </a:cubicBezTo>
                  <a:lnTo>
                    <a:pt x="33205" y="524678"/>
                  </a:lnTo>
                  <a:cubicBezTo>
                    <a:pt x="24399" y="524678"/>
                    <a:pt x="15953" y="521179"/>
                    <a:pt x="9726" y="514952"/>
                  </a:cubicBezTo>
                  <a:cubicBezTo>
                    <a:pt x="3498" y="508725"/>
                    <a:pt x="0" y="500279"/>
                    <a:pt x="0" y="491472"/>
                  </a:cubicBezTo>
                  <a:lnTo>
                    <a:pt x="0" y="33205"/>
                  </a:lnTo>
                  <a:cubicBezTo>
                    <a:pt x="0" y="24399"/>
                    <a:pt x="3498" y="15953"/>
                    <a:pt x="9726" y="9726"/>
                  </a:cubicBezTo>
                  <a:cubicBezTo>
                    <a:pt x="15953" y="3498"/>
                    <a:pt x="24399" y="0"/>
                    <a:pt x="332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BEBE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131748" cy="572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Noto Sans KR SemiBold" panose="020B0200000000000000" pitchFamily="50" charset="-127"/>
                <a:ea typeface="Noto Sans KR SemiBold" panose="020B0200000000000000" pitchFamily="50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347045" y="2533739"/>
            <a:ext cx="950582" cy="950582"/>
          </a:xfrm>
          <a:custGeom>
            <a:avLst/>
            <a:gdLst/>
            <a:ahLst/>
            <a:cxnLst/>
            <a:rect l="l" t="t" r="r" b="b"/>
            <a:pathLst>
              <a:path w="950582" h="950582">
                <a:moveTo>
                  <a:pt x="0" y="0"/>
                </a:moveTo>
                <a:lnTo>
                  <a:pt x="950582" y="0"/>
                </a:lnTo>
                <a:lnTo>
                  <a:pt x="950582" y="950582"/>
                </a:lnTo>
                <a:lnTo>
                  <a:pt x="0" y="9505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214159" y="8087301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3334577" y="2476982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42288" r="-52199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7511" y="8115490"/>
            <a:ext cx="902215" cy="902215"/>
          </a:xfrm>
          <a:custGeom>
            <a:avLst/>
            <a:gdLst/>
            <a:ahLst/>
            <a:cxnLst/>
            <a:rect l="l" t="t" r="r" b="b"/>
            <a:pathLst>
              <a:path w="902215" h="902215">
                <a:moveTo>
                  <a:pt x="0" y="0"/>
                </a:moveTo>
                <a:lnTo>
                  <a:pt x="902215" y="0"/>
                </a:lnTo>
                <a:lnTo>
                  <a:pt x="902215" y="902216"/>
                </a:lnTo>
                <a:lnTo>
                  <a:pt x="0" y="90221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685653" y="5454019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0" y="0"/>
                </a:lnTo>
                <a:lnTo>
                  <a:pt x="1725670" y="819694"/>
                </a:lnTo>
                <a:lnTo>
                  <a:pt x="0" y="81969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7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786155" y="3123207"/>
            <a:ext cx="2218602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언어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7951" y="5901815"/>
            <a:ext cx="1001459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ko-KR" altLang="en-US" sz="180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환경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223867" y="8479328"/>
            <a:ext cx="1143744" cy="334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  <a:spcBef>
                <a:spcPct val="0"/>
              </a:spcBef>
            </a:pP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</a:t>
            </a:r>
            <a:r>
              <a:rPr lang="en-US" sz="18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8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도구</a:t>
            </a:r>
            <a:endParaRPr lang="en-US" sz="18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231712" y="3563398"/>
            <a:ext cx="71319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44493" y="3572822"/>
            <a:ext cx="498425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366390" y="3526056"/>
            <a:ext cx="98702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[1.5]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3719" y="3527816"/>
            <a:ext cx="45913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[2.3]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27459" y="9029409"/>
            <a:ext cx="90651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Eclipse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[2019.09]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541981" y="9057508"/>
            <a:ext cx="1852166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visual Studio Code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[1.85.2]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73433" y="9029409"/>
            <a:ext cx="811857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 Studio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[4.3.2]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87511" y="9029409"/>
            <a:ext cx="93495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[2.43.0]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954106" y="6309646"/>
            <a:ext cx="11887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[11.2.0.2.0]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기술 스택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40" name="TextBox 30"/>
          <p:cNvSpPr txBox="1"/>
          <p:nvPr/>
        </p:nvSpPr>
        <p:spPr>
          <a:xfrm>
            <a:off x="11415173" y="3527816"/>
            <a:ext cx="8143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[11.0.9]</a:t>
            </a:r>
          </a:p>
        </p:txBody>
      </p:sp>
      <p:pic>
        <p:nvPicPr>
          <p:cNvPr id="1026" name="Picture 2" descr="파일:Apache Tomcat logo.sv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884" y="5495803"/>
            <a:ext cx="1091641" cy="77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36"/>
          <p:cNvSpPr txBox="1"/>
          <p:nvPr/>
        </p:nvSpPr>
        <p:spPr>
          <a:xfrm>
            <a:off x="6843559" y="6309646"/>
            <a:ext cx="182852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Apache tomcat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15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[9.0.84]</a:t>
            </a:r>
            <a:endParaRPr lang="en-US" sz="15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454210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7552" y="2566267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444388" y="2525289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1763" y="6430196"/>
            <a:ext cx="981161" cy="1001825"/>
          </a:xfrm>
          <a:custGeom>
            <a:avLst/>
            <a:gdLst/>
            <a:ahLst/>
            <a:cxnLst/>
            <a:rect l="l" t="t" r="r" b="b"/>
            <a:pathLst>
              <a:path w="981161" h="1001825">
                <a:moveTo>
                  <a:pt x="0" y="0"/>
                </a:moveTo>
                <a:lnTo>
                  <a:pt x="981161" y="0"/>
                </a:lnTo>
                <a:lnTo>
                  <a:pt x="981161" y="1001825"/>
                </a:lnTo>
                <a:lnTo>
                  <a:pt x="0" y="10018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288" r="-5219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22725" y="6430196"/>
            <a:ext cx="930405" cy="930405"/>
          </a:xfrm>
          <a:custGeom>
            <a:avLst/>
            <a:gdLst/>
            <a:ahLst/>
            <a:cxnLst/>
            <a:rect l="l" t="t" r="r" b="b"/>
            <a:pathLst>
              <a:path w="930405" h="930405">
                <a:moveTo>
                  <a:pt x="0" y="0"/>
                </a:moveTo>
                <a:lnTo>
                  <a:pt x="930405" y="0"/>
                </a:lnTo>
                <a:lnTo>
                  <a:pt x="930405" y="930405"/>
                </a:lnTo>
                <a:lnTo>
                  <a:pt x="0" y="93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47552" y="6463843"/>
            <a:ext cx="863111" cy="863111"/>
          </a:xfrm>
          <a:custGeom>
            <a:avLst/>
            <a:gdLst/>
            <a:ahLst/>
            <a:cxnLst/>
            <a:rect l="l" t="t" r="r" b="b"/>
            <a:pathLst>
              <a:path w="863111" h="863111">
                <a:moveTo>
                  <a:pt x="0" y="0"/>
                </a:moveTo>
                <a:lnTo>
                  <a:pt x="863111" y="0"/>
                </a:lnTo>
                <a:lnTo>
                  <a:pt x="863111" y="863111"/>
                </a:lnTo>
                <a:lnTo>
                  <a:pt x="0" y="863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8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06207" y="3428409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6679" y="4023457"/>
            <a:ext cx="3231607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자바를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미니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클래스를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활용한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주소록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프로그램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(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기본적인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CRUD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학습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없이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자료구조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구현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Linked List, Queue, Tree 등)               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상속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인터페이스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다형성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컬렉션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프레임워크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List, Set, Map)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17596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Bootstrap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3611" y="4023457"/>
            <a:ext cx="323160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그리드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시스템을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반응형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전체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프로젝트에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적용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55411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JavaScript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01119" y="4023457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비동기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기법으로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가져와서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동적으로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표시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Fetch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API사용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데이터들을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가져와서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Chart.js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86540" y="7956743"/>
            <a:ext cx="3231607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Servlet model2를 기반으로 사용하여 기대 수명 정보 제공 서비스 제작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회원관리 기능과 게시판 제작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JSTL과 EL을 사용하여 MVC 패턴 적용</a:t>
            </a: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Singleton 패턴을 사용하여 인스턴스에 대한 관리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frontcontroller 패턴을 사용하여 사용자의 요청에 대한 관리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40832" y="7361695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JSP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446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2124" y="7993749"/>
            <a:ext cx="3231607" cy="1218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다중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선형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통한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예측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개인별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지역별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기대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수명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</a:t>
            </a:r>
            <a:r>
              <a:rPr 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회귀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2</a:t>
            </a:r>
            <a:r>
              <a:rPr lang="ko-KR" alt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가지 </a:t>
            </a:r>
            <a:r>
              <a:rPr 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훈련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산점도를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특성간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상관관계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분석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데이터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시각화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305646" y="7398701"/>
            <a:ext cx="11469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Git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63304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다양한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명령어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경험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algn="just">
              <a:lnSpc>
                <a:spcPts val="1920"/>
              </a:lnSpc>
            </a:pPr>
            <a:r>
              <a:rPr lang="en-US" sz="12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 (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스테이징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커밋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브랜치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버전</a:t>
            </a:r>
            <a:r>
              <a:rPr lang="en-US" sz="1200" dirty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관리</a:t>
            </a:r>
            <a:endParaRPr lang="en-US" sz="12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10301513" y="6430196"/>
            <a:ext cx="1725670" cy="819693"/>
          </a:xfrm>
          <a:custGeom>
            <a:avLst/>
            <a:gdLst/>
            <a:ahLst/>
            <a:cxnLst/>
            <a:rect l="l" t="t" r="r" b="b"/>
            <a:pathLst>
              <a:path w="1725670" h="819693">
                <a:moveTo>
                  <a:pt x="0" y="0"/>
                </a:moveTo>
                <a:lnTo>
                  <a:pt x="1725671" y="0"/>
                </a:lnTo>
                <a:lnTo>
                  <a:pt x="1725671" y="819693"/>
                </a:lnTo>
                <a:lnTo>
                  <a:pt x="0" y="81969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0069716" y="7398701"/>
            <a:ext cx="2189265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Oracle DB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48545" y="7993749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프로젝트의 데이터를 저장하기 위한 다양한 쿼리문 사용 경험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모델2의 JSP를 통해 데이터베이스에 접속</a:t>
            </a:r>
          </a:p>
        </p:txBody>
      </p:sp>
      <p:sp>
        <p:nvSpPr>
          <p:cNvPr id="26" name="Freeform 26"/>
          <p:cNvSpPr/>
          <p:nvPr/>
        </p:nvSpPr>
        <p:spPr>
          <a:xfrm>
            <a:off x="14339229" y="2566267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7" y="0"/>
                </a:lnTo>
                <a:lnTo>
                  <a:pt x="945067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5477620" y="2578591"/>
            <a:ext cx="945068" cy="945068"/>
          </a:xfrm>
          <a:custGeom>
            <a:avLst/>
            <a:gdLst/>
            <a:ahLst/>
            <a:cxnLst/>
            <a:rect l="l" t="t" r="r" b="b"/>
            <a:pathLst>
              <a:path w="945068" h="945068">
                <a:moveTo>
                  <a:pt x="0" y="0"/>
                </a:moveTo>
                <a:lnTo>
                  <a:pt x="945068" y="0"/>
                </a:lnTo>
                <a:lnTo>
                  <a:pt x="945068" y="945068"/>
                </a:lnTo>
                <a:lnTo>
                  <a:pt x="0" y="94506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940832" y="3428409"/>
            <a:ext cx="2723023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8"/>
              </a:lnSpc>
              <a:spcBef>
                <a:spcPct val="0"/>
              </a:spcBef>
            </a:pPr>
            <a:r>
              <a:rPr lang="en-US" sz="272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HTML5, CSS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68493" y="3934875"/>
            <a:ext cx="3231607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0" lvl="1" indent="-129540" algn="just">
              <a:lnSpc>
                <a:spcPts val="1920"/>
              </a:lnSpc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HTML5의 폼태그를 사용하여 서버와의 원활한데이터 교환 설계</a:t>
            </a:r>
          </a:p>
          <a:p>
            <a:pPr marL="259080" lvl="1" indent="-129540" algn="just">
              <a:lnSpc>
                <a:spcPts val="1920"/>
              </a:lnSpc>
              <a:spcBef>
                <a:spcPct val="0"/>
              </a:spcBef>
              <a:buFont typeface="Arial"/>
              <a:buChar char="•"/>
            </a:pPr>
            <a:r>
              <a:rPr lang="en-US" sz="120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CSS를 사용하여 웹 사이트 디자인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사용 기술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프로젝트 사용 기술 경험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50526"/>
            <a:chOff x="0" y="0"/>
            <a:chExt cx="6186311" cy="152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C49A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909602" y="2774539"/>
            <a:ext cx="10468796" cy="6483761"/>
          </a:xfrm>
          <a:custGeom>
            <a:avLst/>
            <a:gdLst/>
            <a:ahLst/>
            <a:cxnLst/>
            <a:rect l="l" t="t" r="r" b="b"/>
            <a:pathLst>
              <a:path w="10468796" h="6483761">
                <a:moveTo>
                  <a:pt x="0" y="0"/>
                </a:moveTo>
                <a:lnTo>
                  <a:pt x="10468796" y="0"/>
                </a:lnTo>
                <a:lnTo>
                  <a:pt x="10468796" y="6483761"/>
                </a:lnTo>
                <a:lnTo>
                  <a:pt x="0" y="64837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918147" y="9134475"/>
            <a:ext cx="682307" cy="55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800"/>
              </a:lnSpc>
            </a:pPr>
            <a:r>
              <a:rPr lang="en-US" sz="3000" dirty="0" smtClean="0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endParaRPr lang="en-US" sz="3000" dirty="0">
              <a:solidFill>
                <a:srgbClr val="333333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29581" y="1019175"/>
            <a:ext cx="10592755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개발 스케쥴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1368" y="1019175"/>
            <a:ext cx="697332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spc="93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9581" y="1680359"/>
            <a:ext cx="3899079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spc="62">
                <a:solidFill>
                  <a:srgbClr val="333333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1차 프로젝트(UI &amp; Big Data)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463</TotalTime>
  <Words>1280</Words>
  <Application>Microsoft Office PowerPoint</Application>
  <PresentationFormat>사용자 지정</PresentationFormat>
  <Paragraphs>285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Noto Sans KR</vt:lpstr>
      <vt:lpstr>Calibri</vt:lpstr>
      <vt:lpstr>Poppins Medium Bold</vt:lpstr>
      <vt:lpstr>Noto Sans KR SemiBold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포트폴리오</dc:title>
  <cp:lastModifiedBy>user</cp:lastModifiedBy>
  <cp:revision>35</cp:revision>
  <dcterms:created xsi:type="dcterms:W3CDTF">2006-08-16T00:00:00Z</dcterms:created>
  <dcterms:modified xsi:type="dcterms:W3CDTF">2024-02-07T08:49:34Z</dcterms:modified>
  <dc:identifier>DAF7f8qquhk</dc:identifier>
</cp:coreProperties>
</file>